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04" r:id="rId2"/>
    <p:sldId id="267" r:id="rId3"/>
    <p:sldId id="283" r:id="rId4"/>
    <p:sldId id="291" r:id="rId5"/>
    <p:sldId id="285" r:id="rId6"/>
    <p:sldId id="321" r:id="rId7"/>
    <p:sldId id="322" r:id="rId8"/>
    <p:sldId id="317" r:id="rId9"/>
    <p:sldId id="318" r:id="rId10"/>
    <p:sldId id="290" r:id="rId11"/>
    <p:sldId id="319" r:id="rId12"/>
    <p:sldId id="266" r:id="rId13"/>
    <p:sldId id="261" r:id="rId14"/>
    <p:sldId id="260" r:id="rId15"/>
    <p:sldId id="271" r:id="rId16"/>
    <p:sldId id="264" r:id="rId17"/>
    <p:sldId id="301" r:id="rId18"/>
  </p:sldIdLst>
  <p:sldSz cx="9144000" cy="6858000" type="screen4x3"/>
  <p:notesSz cx="6881813" cy="96615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43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2537" autoAdjust="0"/>
    <p:restoredTop sz="94660"/>
  </p:normalViewPr>
  <p:slideViewPr>
    <p:cSldViewPr>
      <p:cViewPr varScale="1">
        <p:scale>
          <a:sx n="82" d="100"/>
          <a:sy n="82" d="100"/>
        </p:scale>
        <p:origin x="1618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221" y="67"/>
      </p:cViewPr>
      <p:guideLst>
        <p:guide orient="horz" pos="3043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r">
              <a:defRPr sz="1200"/>
            </a:lvl1pPr>
          </a:lstStyle>
          <a:p>
            <a:fld id="{88E47836-9240-4B39-8A59-1ADF44BC95A6}" type="datetimeFigureOut">
              <a:rPr lang="en-GB" smtClean="0"/>
              <a:pPr/>
              <a:t>18/04/2018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76772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9176772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r">
              <a:defRPr sz="1200"/>
            </a:lvl1pPr>
          </a:lstStyle>
          <a:p>
            <a:fld id="{7D7D117E-DD13-4ADD-A10E-383963D5B7E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r">
              <a:defRPr sz="1200"/>
            </a:lvl1pPr>
          </a:lstStyle>
          <a:p>
            <a:fld id="{F0D71B63-1E21-4DB1-BCDF-5BEEA8481BF0}" type="datetimeFigureOut">
              <a:rPr lang="en-GB" smtClean="0"/>
              <a:pPr/>
              <a:t>18/04/2018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25525" y="723900"/>
            <a:ext cx="4832350" cy="3624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31" tIns="47265" rIns="94531" bIns="4726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589225"/>
            <a:ext cx="5505450" cy="4347686"/>
          </a:xfrm>
          <a:prstGeom prst="rect">
            <a:avLst/>
          </a:prstGeom>
        </p:spPr>
        <p:txBody>
          <a:bodyPr vert="horz" lIns="94531" tIns="47265" rIns="94531" bIns="4726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76772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9176772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r">
              <a:defRPr sz="1200"/>
            </a:lvl1pPr>
          </a:lstStyle>
          <a:p>
            <a:fld id="{C10D5D5F-B18A-4DC7-9CAF-757957002BD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rthamptoncastle.com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la.org.uk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b="1" dirty="0"/>
          </a:p>
          <a:p>
            <a:pPr eaLnBrk="1" hangingPunct="1">
              <a:spcBef>
                <a:spcPct val="0"/>
              </a:spcBef>
            </a:pPr>
            <a:endParaRPr lang="en-GB" b="1" i="1" dirty="0"/>
          </a:p>
          <a:p>
            <a:pPr eaLnBrk="1" hangingPunct="1">
              <a:spcBef>
                <a:spcPct val="0"/>
              </a:spcBef>
            </a:pPr>
            <a:endParaRPr lang="en-GB" b="1" dirty="0"/>
          </a:p>
          <a:p>
            <a:pPr eaLnBrk="1" hangingPunct="1">
              <a:spcBef>
                <a:spcPct val="0"/>
              </a:spcBef>
            </a:pPr>
            <a:endParaRPr lang="en-GB" b="1" dirty="0"/>
          </a:p>
          <a:p>
            <a:pPr eaLnBrk="1" hangingPunct="1">
              <a:spcBef>
                <a:spcPct val="0"/>
              </a:spcBef>
            </a:pPr>
            <a:endParaRPr lang="en-GB" b="1" dirty="0"/>
          </a:p>
          <a:p>
            <a:pPr eaLnBrk="1" hangingPunct="1">
              <a:spcBef>
                <a:spcPct val="0"/>
              </a:spcBef>
            </a:pPr>
            <a:endParaRPr lang="en-GB" i="1" dirty="0"/>
          </a:p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7A4D1A-9687-4792-A1A8-D159F4DBEA18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3A6ECF-3AAD-4CF5-892C-75490BF79B7A}"/>
              </a:ext>
            </a:extLst>
          </p:cNvPr>
          <p:cNvSpPr/>
          <p:nvPr/>
        </p:nvSpPr>
        <p:spPr>
          <a:xfrm>
            <a:off x="1223433" y="4830763"/>
            <a:ext cx="4511411" cy="2588443"/>
          </a:xfrm>
          <a:prstGeom prst="rect">
            <a:avLst/>
          </a:prstGeom>
        </p:spPr>
        <p:txBody>
          <a:bodyPr wrap="square" lIns="94531" tIns="47265" rIns="94531" bIns="47265">
            <a:spAutoFit/>
          </a:bodyPr>
          <a:lstStyle/>
          <a:p>
            <a:r>
              <a:rPr lang="en-GB" u="sng" dirty="0"/>
              <a:t>Themes covered in this presentation</a:t>
            </a:r>
            <a:endParaRPr lang="en-GB" dirty="0"/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dirty="0"/>
              <a:t>Architecture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dirty="0"/>
              <a:t>Archaeology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dirty="0"/>
              <a:t>Civic Pride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dirty="0"/>
              <a:t>Culture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dirty="0"/>
              <a:t>Geography – urban, topography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dirty="0"/>
              <a:t>Heritage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dirty="0"/>
              <a:t>History – local, social, economic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dirty="0"/>
              <a:t>Literature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700" dirty="0"/>
          </a:p>
          <a:p>
            <a:r>
              <a:rPr lang="en-GB" sz="1600" b="1" dirty="0"/>
              <a:t>A close-up of the trial trench</a:t>
            </a:r>
          </a:p>
          <a:p>
            <a:endParaRPr lang="en-GB" sz="1600" dirty="0"/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You can clearly see that a  thin layer of tarmac was laid over the Victorian cobbles.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The archaeologists soon found under this surface a ironstone wall and pottery dated circa 12</a:t>
            </a:r>
            <a:r>
              <a:rPr lang="en-GB" sz="1600" baseline="30000" dirty="0"/>
              <a:t>th</a:t>
            </a:r>
            <a:r>
              <a:rPr lang="en-GB" sz="1600" dirty="0"/>
              <a:t> century.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Further down late Anglo Saxon finds included a rare designed brooch.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endParaRPr lang="en-GB" sz="1600" dirty="0"/>
          </a:p>
          <a:p>
            <a:r>
              <a:rPr lang="en-GB" sz="1600" dirty="0"/>
              <a:t>     So in the spring of 2013, they dug an even bigger hole! ……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87994-7A55-407F-A428-4105E581DEAF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C73E2C96-0E58-4913-9D40-63B23949AE1C}"/>
              </a:ext>
            </a:extLst>
          </p:cNvPr>
          <p:cNvSpPr/>
          <p:nvPr/>
        </p:nvSpPr>
        <p:spPr>
          <a:xfrm>
            <a:off x="4964906" y="7802562"/>
            <a:ext cx="730113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181" y="4575537"/>
            <a:ext cx="5505450" cy="4347686"/>
          </a:xfrm>
        </p:spPr>
        <p:txBody>
          <a:bodyPr>
            <a:normAutofit lnSpcReduction="10000"/>
          </a:bodyPr>
          <a:lstStyle/>
          <a:p>
            <a:r>
              <a:rPr lang="en-GB" sz="1600" b="1" dirty="0"/>
              <a:t>The larger excavated area of the station’s concourse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An area that would have been within the castle’s outer bailey.</a:t>
            </a:r>
          </a:p>
          <a:p>
            <a:endParaRPr lang="en-GB" sz="1600" dirty="0"/>
          </a:p>
          <a:p>
            <a:r>
              <a:rPr lang="en-GB" sz="1600" dirty="0"/>
              <a:t>The archaeologists unearthed the rest of the building attached to the 12</a:t>
            </a:r>
            <a:r>
              <a:rPr lang="en-GB" sz="1600" baseline="30000" dirty="0"/>
              <a:t>th</a:t>
            </a:r>
            <a:r>
              <a:rPr lang="en-GB" sz="1600" dirty="0"/>
              <a:t> century wall.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They think the building was perhaps a smithy, used for ironwork or a farriery (blacksmith).</a:t>
            </a:r>
          </a:p>
          <a:p>
            <a:r>
              <a:rPr lang="en-GB" sz="1600" dirty="0"/>
              <a:t>They also found:                                                   </a:t>
            </a:r>
          </a:p>
          <a:p>
            <a:pPr marL="177245" indent="-177245">
              <a:buFont typeface="Arial" panose="020B0604020202020204" pitchFamily="34" charset="0"/>
              <a:buChar char="•"/>
            </a:pPr>
            <a:r>
              <a:rPr lang="en-GB" sz="1600" dirty="0"/>
              <a:t>10</a:t>
            </a:r>
            <a:r>
              <a:rPr lang="en-GB" sz="1600" baseline="30000" dirty="0"/>
              <a:t>th</a:t>
            </a:r>
            <a:r>
              <a:rPr lang="en-GB" sz="1600" dirty="0"/>
              <a:t> &amp; 11</a:t>
            </a:r>
            <a:r>
              <a:rPr lang="en-GB" sz="1600" baseline="30000" dirty="0"/>
              <a:t>th</a:t>
            </a:r>
            <a:r>
              <a:rPr lang="en-GB" sz="1600" dirty="0"/>
              <a:t> century late Anglo-Saxon ditches and pits.</a:t>
            </a:r>
          </a:p>
          <a:p>
            <a:pPr marL="177245" indent="-177245">
              <a:buFont typeface="Arial" panose="020B0604020202020204" pitchFamily="34" charset="0"/>
              <a:buChar char="•"/>
            </a:pPr>
            <a:r>
              <a:rPr lang="en-GB" sz="1600" dirty="0"/>
              <a:t>Bits of pottery.</a:t>
            </a:r>
          </a:p>
          <a:p>
            <a:pPr marL="177245" indent="-177245">
              <a:buFont typeface="Arial" panose="020B0604020202020204" pitchFamily="34" charset="0"/>
              <a:buChar char="•"/>
            </a:pPr>
            <a:r>
              <a:rPr lang="en-GB" sz="1600" dirty="0"/>
              <a:t>Large deposits of animal bone.</a:t>
            </a:r>
          </a:p>
          <a:p>
            <a:pPr marL="177245" indent="-177245">
              <a:buFont typeface="Arial" panose="020B0604020202020204" pitchFamily="34" charset="0"/>
              <a:buChar char="•"/>
            </a:pPr>
            <a:r>
              <a:rPr lang="en-GB" sz="1600" dirty="0"/>
              <a:t>Parts of other walls  that may possibly have formed a postern gate leading to the medieval west bridge.</a:t>
            </a:r>
          </a:p>
          <a:p>
            <a:endParaRPr lang="en-GB" sz="1600" dirty="0"/>
          </a:p>
          <a:p>
            <a:r>
              <a:rPr lang="en-GB" sz="1600" dirty="0"/>
              <a:t>After every detail had been recorded and photographed,  the hole was carefully filled in so work on the new station could commence.</a:t>
            </a:r>
          </a:p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D5D5F-B18A-4DC7-9CAF-757957002BDB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BFED0960-8868-4683-939C-5583799F7949}"/>
              </a:ext>
            </a:extLst>
          </p:cNvPr>
          <p:cNvSpPr/>
          <p:nvPr/>
        </p:nvSpPr>
        <p:spPr>
          <a:xfrm>
            <a:off x="4794527" y="8488362"/>
            <a:ext cx="611717" cy="161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326671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600" i="1" dirty="0"/>
              <a:t>The Friends of Northampton Castle </a:t>
            </a:r>
            <a:r>
              <a:rPr lang="en-GB" sz="1600" dirty="0"/>
              <a:t>(FONC) lobbied hard during the planning and building of the new railway station for the castle to be referenced and celebrated in the design.</a:t>
            </a:r>
          </a:p>
          <a:p>
            <a:endParaRPr lang="en-GB" sz="1600" dirty="0"/>
          </a:p>
          <a:p>
            <a:r>
              <a:rPr lang="en-GB" sz="1600" dirty="0"/>
              <a:t>Regrettably, the push to have ‘Castle’ reinstated in the station’s title was not successful.</a:t>
            </a:r>
          </a:p>
          <a:p>
            <a:endParaRPr lang="en-GB" sz="1600" dirty="0"/>
          </a:p>
          <a:p>
            <a:r>
              <a:rPr lang="en-GB" sz="1600" dirty="0"/>
              <a:t>However, commuters and visitors passing through the building and concourse today can…. 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See many references to the castle,  </a:t>
            </a:r>
          </a:p>
          <a:p>
            <a:r>
              <a:rPr lang="en-GB" sz="1600" dirty="0"/>
              <a:t>and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Read the various information boards on the historical significance of the castle, the site, and town.  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endParaRPr lang="en-GB" sz="1600" dirty="0"/>
          </a:p>
          <a:p>
            <a:r>
              <a:rPr lang="en-GB" sz="1600" dirty="0"/>
              <a:t>For example……the etching of John Speed’s map on the glass wall of the building……and…….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D5D5F-B18A-4DC7-9CAF-757957002BDB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66E5589-322F-4B23-AF05-CDB5B960EFFC}"/>
              </a:ext>
            </a:extLst>
          </p:cNvPr>
          <p:cNvSpPr/>
          <p:nvPr/>
        </p:nvSpPr>
        <p:spPr>
          <a:xfrm>
            <a:off x="5083302" y="8488362"/>
            <a:ext cx="611717" cy="161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9046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600" b="1" dirty="0"/>
              <a:t>Model of Speed’s map of Northampton situated on the concourse of the new railway station</a:t>
            </a:r>
          </a:p>
          <a:p>
            <a:endParaRPr lang="en-GB" sz="1600" dirty="0"/>
          </a:p>
          <a:p>
            <a:r>
              <a:rPr lang="en-GB" sz="1600" dirty="0"/>
              <a:t>John Speed is famed for his exquisite map making in the early 17</a:t>
            </a:r>
            <a:r>
              <a:rPr lang="en-GB" sz="1600" baseline="30000" dirty="0"/>
              <a:t>th</a:t>
            </a:r>
            <a:r>
              <a:rPr lang="en-GB" sz="1600" dirty="0"/>
              <a:t> century.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His 1610 map of Northamptonshire includes a small insert of Northampton.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The town wall, castle and gates are clear to see.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The map also names major features such as the churches and the town gates.</a:t>
            </a:r>
          </a:p>
          <a:p>
            <a:endParaRPr lang="en-GB" sz="1600" dirty="0"/>
          </a:p>
          <a:p>
            <a:r>
              <a:rPr lang="en-GB" sz="1600" dirty="0"/>
              <a:t>This map is referenced around the new station.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endParaRPr lang="en-GB" sz="1700" dirty="0"/>
          </a:p>
          <a:p>
            <a:endParaRPr lang="en-GB" sz="1700" dirty="0"/>
          </a:p>
          <a:p>
            <a:endParaRPr lang="en-GB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D5D5F-B18A-4DC7-9CAF-757957002BDB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6CE3048-D035-4717-A66E-45713F196138}"/>
              </a:ext>
            </a:extLst>
          </p:cNvPr>
          <p:cNvSpPr/>
          <p:nvPr/>
        </p:nvSpPr>
        <p:spPr>
          <a:xfrm>
            <a:off x="4964906" y="7802562"/>
            <a:ext cx="611717" cy="161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00132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600" b="1" dirty="0"/>
              <a:t>Information map of the town centre</a:t>
            </a:r>
          </a:p>
          <a:p>
            <a:endParaRPr lang="en-GB" sz="1700" dirty="0"/>
          </a:p>
          <a:p>
            <a:r>
              <a:rPr lang="en-GB" sz="1600" dirty="0"/>
              <a:t>Does the shape of the road system round the town centre look familiar?</a:t>
            </a:r>
          </a:p>
          <a:p>
            <a:endParaRPr lang="en-GB" sz="1600" dirty="0">
              <a:solidFill>
                <a:schemeClr val="accent1"/>
              </a:solidFill>
            </a:endParaRPr>
          </a:p>
          <a:p>
            <a:r>
              <a:rPr lang="en-GB" sz="1600" dirty="0">
                <a:solidFill>
                  <a:schemeClr val="accent1"/>
                </a:solidFill>
              </a:rPr>
              <a:t>Compare the modern day map to Speed’s map of Northampton. </a:t>
            </a:r>
          </a:p>
          <a:p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You will see that the modern road system follows very closely the position of the town’s old walls in Speed’s map.</a:t>
            </a:r>
          </a:p>
          <a:p>
            <a:endParaRPr lang="en-GB" sz="1600" dirty="0"/>
          </a:p>
          <a:p>
            <a:r>
              <a:rPr lang="en-GB" sz="1600" dirty="0"/>
              <a:t>You can get a sense of the size of Medieval Northampton.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D5D5F-B18A-4DC7-9CAF-757957002BDB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2393C91-BA3D-469F-904E-2F787760430A}"/>
              </a:ext>
            </a:extLst>
          </p:cNvPr>
          <p:cNvSpPr/>
          <p:nvPr/>
        </p:nvSpPr>
        <p:spPr>
          <a:xfrm>
            <a:off x="5228173" y="8031162"/>
            <a:ext cx="611717" cy="161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8664FE2-443C-44BC-BC50-76AAFAFB36C2}"/>
              </a:ext>
            </a:extLst>
          </p:cNvPr>
          <p:cNvSpPr/>
          <p:nvPr/>
        </p:nvSpPr>
        <p:spPr>
          <a:xfrm flipH="1">
            <a:off x="850106" y="6202362"/>
            <a:ext cx="688181" cy="805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369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181" y="4589939"/>
            <a:ext cx="5505450" cy="4347686"/>
          </a:xfrm>
        </p:spPr>
        <p:txBody>
          <a:bodyPr>
            <a:normAutofit/>
          </a:bodyPr>
          <a:lstStyle/>
          <a:p>
            <a:r>
              <a:rPr lang="en-GB" sz="1600" b="1" dirty="0"/>
              <a:t>Banners, situated near the station’s taxi rank, depicting ten famous people associated with Northamptonshire</a:t>
            </a:r>
          </a:p>
          <a:p>
            <a:endParaRPr lang="en-GB" sz="1400" b="1" dirty="0"/>
          </a:p>
          <a:p>
            <a:r>
              <a:rPr lang="en-GB" sz="1400" dirty="0"/>
              <a:t>They also have a link with the castle…..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400" dirty="0"/>
              <a:t>Thomas Becket – stayed and also tried at the castle.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400" dirty="0"/>
              <a:t>King John – frequently stayed at the castle.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400" dirty="0"/>
              <a:t>Eleanor of Castile –  would have stayed at the castle.  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400" dirty="0"/>
              <a:t>Elizabeth Woodville – probably visited the castle.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400" dirty="0"/>
              <a:t>John Clare – would have wandered amongst the castle ruins.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400" dirty="0"/>
              <a:t>Caroline Chisholm – grew up in the nearby </a:t>
            </a:r>
            <a:r>
              <a:rPr lang="en-GB" sz="1400" dirty="0" err="1"/>
              <a:t>Mayorhold</a:t>
            </a:r>
            <a:r>
              <a:rPr lang="en-GB" sz="1400" dirty="0"/>
              <a:t> area,</a:t>
            </a:r>
          </a:p>
          <a:p>
            <a:r>
              <a:rPr lang="en-GB" sz="1400" dirty="0"/>
              <a:t>             so the castle ruins would have been her local playground.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400" dirty="0" err="1"/>
              <a:t>Wenhan</a:t>
            </a:r>
            <a:r>
              <a:rPr lang="en-GB" sz="1400" dirty="0"/>
              <a:t> Joseph Bassett-</a:t>
            </a:r>
            <a:r>
              <a:rPr lang="en-GB" sz="1400" dirty="0" err="1"/>
              <a:t>Lowke</a:t>
            </a:r>
            <a:r>
              <a:rPr lang="en-GB" sz="1400" dirty="0"/>
              <a:t>           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400" dirty="0"/>
              <a:t>Walter </a:t>
            </a:r>
            <a:r>
              <a:rPr lang="en-GB" sz="1400" dirty="0" err="1"/>
              <a:t>Tull</a:t>
            </a:r>
            <a:r>
              <a:rPr lang="en-GB" sz="1400" dirty="0"/>
              <a:t>                                                 all would have caught    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400" dirty="0"/>
              <a:t>Francis Crick                                               a train from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400" dirty="0"/>
              <a:t>Sir Malcolm Arnold                                   ‘Castle Station’</a:t>
            </a:r>
          </a:p>
          <a:p>
            <a:endParaRPr lang="en-GB" sz="1400" dirty="0">
              <a:solidFill>
                <a:schemeClr val="accent1"/>
              </a:solidFill>
            </a:endParaRPr>
          </a:p>
          <a:p>
            <a:r>
              <a:rPr lang="en-GB" sz="1400" dirty="0">
                <a:solidFill>
                  <a:schemeClr val="accent1"/>
                </a:solidFill>
              </a:rPr>
              <a:t>Who would you choose as your ten famous </a:t>
            </a:r>
            <a:r>
              <a:rPr lang="en-GB" sz="1400" dirty="0" err="1">
                <a:solidFill>
                  <a:schemeClr val="accent1"/>
                </a:solidFill>
              </a:rPr>
              <a:t>Northamptonians</a:t>
            </a:r>
            <a:r>
              <a:rPr lang="en-GB" sz="1400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D5D5F-B18A-4DC7-9CAF-757957002BDB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9069024-B573-4616-AACD-ED7EC7424392}"/>
              </a:ext>
            </a:extLst>
          </p:cNvPr>
          <p:cNvSpPr/>
          <p:nvPr/>
        </p:nvSpPr>
        <p:spPr>
          <a:xfrm>
            <a:off x="5083302" y="8488362"/>
            <a:ext cx="611717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D3E2171B-1068-4CED-BE79-D9D967DF6900}"/>
              </a:ext>
            </a:extLst>
          </p:cNvPr>
          <p:cNvSpPr/>
          <p:nvPr/>
        </p:nvSpPr>
        <p:spPr>
          <a:xfrm>
            <a:off x="3440906" y="7040562"/>
            <a:ext cx="155988" cy="81375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4531" tIns="47265" rIns="94531" bIns="47265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392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600" b="1" dirty="0"/>
              <a:t>Part of a large information board timelining  Northampton’s history, situated on the passageway from the concourse to the main road</a:t>
            </a:r>
          </a:p>
          <a:p>
            <a:endParaRPr lang="en-GB" sz="1600" dirty="0"/>
          </a:p>
          <a:p>
            <a:r>
              <a:rPr lang="en-GB" sz="1600" dirty="0"/>
              <a:t>Quotes from Shakespeare’s play </a:t>
            </a:r>
            <a:r>
              <a:rPr lang="en-GB" sz="1600" i="1" dirty="0"/>
              <a:t>King John</a:t>
            </a:r>
            <a:r>
              <a:rPr lang="en-GB" sz="1600" dirty="0"/>
              <a:t> are etched in the pavement of the station concourse.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Northampton Castle is the setting for all of Act IV of the play.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The scenes enacting the final days and death of Arthur of Brittany at the Castle are not historically accurate (location should be in France).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King John’s many stays at the Castle are well recorded and therefore a fitting dramatic location.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Shakespeare’s plays are themselves history……… play on!</a:t>
            </a:r>
          </a:p>
          <a:p>
            <a:endParaRPr lang="en-GB" sz="1600" dirty="0"/>
          </a:p>
          <a:p>
            <a:r>
              <a:rPr lang="en-GB" sz="1600" dirty="0"/>
              <a:t>So hopefully, anyone passing through Northampton Station should leave with the knowledge that it is built on the site of a once magnificent and important Medieval Castle.</a:t>
            </a:r>
          </a:p>
          <a:p>
            <a:endParaRPr lang="en-GB" sz="1700" dirty="0"/>
          </a:p>
          <a:p>
            <a:pPr marL="295408" indent="-295408">
              <a:buFont typeface="Arial" panose="020B0604020202020204" pitchFamily="34" charset="0"/>
              <a:buChar char="•"/>
            </a:pPr>
            <a:endParaRPr lang="en-GB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D5D5F-B18A-4DC7-9CAF-757957002BDB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1F31712-65DC-42AE-BCC8-BBEC79463789}"/>
              </a:ext>
            </a:extLst>
          </p:cNvPr>
          <p:cNvSpPr/>
          <p:nvPr/>
        </p:nvSpPr>
        <p:spPr>
          <a:xfrm>
            <a:off x="5389161" y="8614860"/>
            <a:ext cx="611717" cy="161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4136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22843" y="4526429"/>
            <a:ext cx="5505450" cy="434768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1700" dirty="0"/>
          </a:p>
          <a:p>
            <a:r>
              <a:rPr lang="en-GB" sz="1600" dirty="0"/>
              <a:t>Next time you are passing through the railway station take time to look at all the references to the castle and read the information boards. </a:t>
            </a:r>
          </a:p>
          <a:p>
            <a:endParaRPr lang="en-GB" sz="1600" dirty="0"/>
          </a:p>
          <a:p>
            <a:r>
              <a:rPr lang="en-GB" sz="1600" dirty="0"/>
              <a:t>Imagine: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How different the area would have been in Medieval times.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If the ruins had survived, how the area could have looked today.</a:t>
            </a:r>
          </a:p>
          <a:p>
            <a:endParaRPr lang="en-GB" sz="1600" dirty="0"/>
          </a:p>
          <a:p>
            <a:r>
              <a:rPr lang="en-GB" sz="1600" dirty="0"/>
              <a:t>And</a:t>
            </a:r>
          </a:p>
          <a:p>
            <a:endParaRPr lang="en-GB" sz="1600" dirty="0"/>
          </a:p>
          <a:p>
            <a:r>
              <a:rPr lang="en-GB" sz="1600" dirty="0"/>
              <a:t>How you would celebrate Northampton’s Heritage?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The </a:t>
            </a:r>
            <a:r>
              <a:rPr lang="en-GB" sz="1600" i="1" dirty="0"/>
              <a:t>Friends of Northampton Castle </a:t>
            </a:r>
            <a:r>
              <a:rPr lang="en-GB" sz="1600" dirty="0"/>
              <a:t>thank you for your interest.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4ACD56-F9B2-4E0E-B85E-58BC4E43AD49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600" b="1" dirty="0"/>
              <a:t>Northampton’s new  bright and modern railway station</a:t>
            </a:r>
          </a:p>
          <a:p>
            <a:endParaRPr lang="en-GB" sz="1600" dirty="0"/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Opened in 2015. 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But, as with all change , not everyone is pleased with the new station.</a:t>
            </a:r>
          </a:p>
          <a:p>
            <a:endParaRPr lang="en-GB" sz="1600" dirty="0"/>
          </a:p>
          <a:p>
            <a:r>
              <a:rPr lang="en-GB" sz="1600" dirty="0"/>
              <a:t>                                   It replaced……  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endParaRPr lang="en-GB" sz="1600" i="1" dirty="0"/>
          </a:p>
          <a:p>
            <a:r>
              <a:rPr lang="en-GB" sz="1600" dirty="0"/>
              <a:t>                                                      </a:t>
            </a:r>
          </a:p>
          <a:p>
            <a:endParaRPr lang="en-GB" sz="1700" dirty="0"/>
          </a:p>
          <a:p>
            <a:r>
              <a:rPr lang="en-GB" sz="17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D5D5F-B18A-4DC7-9CAF-757957002BDB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164D7E6-D652-4311-ADDA-798A0529D03D}"/>
              </a:ext>
            </a:extLst>
          </p:cNvPr>
          <p:cNvSpPr/>
          <p:nvPr/>
        </p:nvSpPr>
        <p:spPr>
          <a:xfrm>
            <a:off x="4126706" y="6557313"/>
            <a:ext cx="956291" cy="161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600" dirty="0"/>
              <a:t>……….This building.</a:t>
            </a:r>
          </a:p>
          <a:p>
            <a:endParaRPr lang="en-GB" sz="1600" dirty="0"/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 Built in the mid 1960’s.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Not everyone liked this building either when it was first opened. </a:t>
            </a:r>
          </a:p>
          <a:p>
            <a:endParaRPr lang="en-GB" sz="1600" dirty="0"/>
          </a:p>
          <a:p>
            <a:r>
              <a:rPr lang="en-GB" sz="1600" dirty="0"/>
              <a:t>              It replaced a building that was over 80 years old…….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endParaRPr lang="en-GB" sz="1700" dirty="0"/>
          </a:p>
          <a:p>
            <a:endParaRPr lang="en-GB" sz="1700" dirty="0"/>
          </a:p>
          <a:p>
            <a:pPr algn="ctr"/>
            <a:r>
              <a:rPr lang="en-GB" sz="1700" dirty="0"/>
              <a:t>                      </a:t>
            </a:r>
          </a:p>
          <a:p>
            <a:endParaRPr lang="en-GB" sz="1700" dirty="0"/>
          </a:p>
          <a:p>
            <a:r>
              <a:rPr lang="en-GB" sz="1700" dirty="0"/>
              <a:t>                                                             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D8322-F68C-48E6-B44B-2BD824105C9B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3325F5B-8AF9-4BAF-812D-588892916745}"/>
              </a:ext>
            </a:extLst>
          </p:cNvPr>
          <p:cNvSpPr/>
          <p:nvPr/>
        </p:nvSpPr>
        <p:spPr>
          <a:xfrm>
            <a:off x="4395121" y="6964362"/>
            <a:ext cx="994040" cy="1667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49948" y="4425494"/>
            <a:ext cx="5581915" cy="4589224"/>
          </a:xfrm>
        </p:spPr>
        <p:txBody>
          <a:bodyPr>
            <a:normAutofit lnSpcReduction="10000"/>
          </a:bodyPr>
          <a:lstStyle/>
          <a:p>
            <a:r>
              <a:rPr lang="en-GB" sz="1600" dirty="0"/>
              <a:t>……..This Victorian station.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400" dirty="0"/>
              <a:t>Opened in 1880, same time as the ‘Northampton Loop’  giving the town direct rail access to the London-Birmingham main line.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400" dirty="0"/>
              <a:t>It replaced the first simple station, a covered platform with no facilities, which served the Northampton to Market Harborough line that started in 1859.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400" dirty="0"/>
              <a:t>It was a larger better station nearer to the town centre.</a:t>
            </a:r>
          </a:p>
          <a:p>
            <a:endParaRPr lang="en-GB" sz="1400" dirty="0"/>
          </a:p>
          <a:p>
            <a:r>
              <a:rPr lang="en-GB" sz="1400" dirty="0"/>
              <a:t>AND…….Not everyone was pleased with the new building!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400" dirty="0"/>
              <a:t>In fact the townsfolk were very unhappy and even drew up a petition to try to stop it being built.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endParaRPr lang="en-GB" sz="1400" dirty="0"/>
          </a:p>
          <a:p>
            <a:r>
              <a:rPr lang="en-GB" sz="1400" dirty="0"/>
              <a:t>But why were they so unhappy?</a:t>
            </a:r>
          </a:p>
          <a:p>
            <a:endParaRPr lang="en-GB" sz="1400" dirty="0"/>
          </a:p>
          <a:p>
            <a:r>
              <a:rPr lang="en-GB" sz="1400" dirty="0"/>
              <a:t>Maybe because there were already two other railway stations in town.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400" dirty="0"/>
              <a:t>Bridge Street - opened in 1845- (Blisworth to Peterborough line).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400" dirty="0"/>
              <a:t>St. John’s Street - opened in 1872 – (Northampton to Bedford line).</a:t>
            </a:r>
          </a:p>
          <a:p>
            <a:endParaRPr lang="en-GB" sz="1400" dirty="0"/>
          </a:p>
          <a:p>
            <a:r>
              <a:rPr lang="en-GB" sz="1400" dirty="0"/>
              <a:t>OR……Take a closer look at the picture.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400" dirty="0"/>
              <a:t>See……… it is called ‘Castle Station’</a:t>
            </a:r>
          </a:p>
          <a:p>
            <a:r>
              <a:rPr lang="en-GB" sz="1400" dirty="0"/>
              <a:t>                                                                           WHY?...........</a:t>
            </a:r>
          </a:p>
          <a:p>
            <a:endParaRPr lang="en-GB" sz="1700" dirty="0"/>
          </a:p>
          <a:p>
            <a:endParaRPr lang="en-GB" sz="1700" dirty="0"/>
          </a:p>
          <a:p>
            <a:endParaRPr lang="en-GB" sz="1700" dirty="0"/>
          </a:p>
          <a:p>
            <a:endParaRPr lang="en-GB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D8322-F68C-48E6-B44B-2BD824105C9B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0C58566-B4DC-4A00-A402-9CAB575D15BC}"/>
              </a:ext>
            </a:extLst>
          </p:cNvPr>
          <p:cNvSpPr/>
          <p:nvPr/>
        </p:nvSpPr>
        <p:spPr>
          <a:xfrm>
            <a:off x="5026750" y="8412162"/>
            <a:ext cx="724821" cy="128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1700" dirty="0"/>
              <a:t>……This is why!</a:t>
            </a:r>
          </a:p>
          <a:p>
            <a:endParaRPr lang="en-GB" sz="1700" dirty="0"/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700" dirty="0"/>
              <a:t>This photograph is nearly 150 years old.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700" dirty="0"/>
              <a:t>It shows the ruined remains of the once mighty Medieval Northampton Castle.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700" dirty="0"/>
              <a:t>The site of many Great Councils/early parliaments; where laws were passed, treaties signed, money raised for wars, and royal justice handed out.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700" dirty="0"/>
              <a:t>A picturesque site.  Ideal for picnics and as the picture shows for fishing. 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700" dirty="0"/>
              <a:t>The original simple ‘Castle’ station  had been built on part of one of the orchards that had been planted in the grounds of the old castle.</a:t>
            </a:r>
          </a:p>
          <a:p>
            <a:r>
              <a:rPr lang="en-GB" sz="1700" dirty="0"/>
              <a:t>                                                                                      </a:t>
            </a:r>
          </a:p>
          <a:p>
            <a:r>
              <a:rPr lang="en-GB" sz="1700" dirty="0"/>
              <a:t>                                                                    </a:t>
            </a:r>
          </a:p>
          <a:p>
            <a:endParaRPr lang="en-GB" sz="1700" dirty="0"/>
          </a:p>
          <a:p>
            <a:r>
              <a:rPr lang="en-GB" sz="1700" u="sng" dirty="0"/>
              <a:t>Please note</a:t>
            </a:r>
          </a:p>
          <a:p>
            <a:r>
              <a:rPr lang="en-GB" sz="1400" dirty="0"/>
              <a:t>In 1863 E. Law &amp; son (W. Law) surveyed the castle. Around 1870 W. Law took a number of photographs of the Castle remains. The surviving photographs are held by </a:t>
            </a:r>
            <a:r>
              <a:rPr lang="en-GB" sz="1400" i="1" dirty="0"/>
              <a:t>Northamptonshire Libraries and Information Services.</a:t>
            </a:r>
            <a:r>
              <a:rPr lang="en-GB" sz="1400" dirty="0"/>
              <a:t> They are available to view in the Central Library and also on the </a:t>
            </a:r>
            <a:r>
              <a:rPr lang="en-GB" sz="1400" i="1" dirty="0"/>
              <a:t>Friends of Northampton </a:t>
            </a:r>
            <a:r>
              <a:rPr lang="en-GB" sz="1400" dirty="0"/>
              <a:t>(FONC) web-site </a:t>
            </a:r>
            <a:r>
              <a:rPr lang="en-GB" sz="1400" u="sng" dirty="0">
                <a:hlinkClick r:id="rId3"/>
              </a:rPr>
              <a:t>www.NorthamptonCastle.com</a:t>
            </a:r>
            <a:endParaRPr lang="en-GB" sz="1400" dirty="0"/>
          </a:p>
          <a:p>
            <a:endParaRPr lang="en-GB" sz="1700" dirty="0"/>
          </a:p>
          <a:p>
            <a:endParaRPr lang="en-GB" sz="1700" dirty="0"/>
          </a:p>
          <a:p>
            <a:endParaRPr lang="en-GB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D8322-F68C-48E6-B44B-2BD824105C9B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ED5AC35-B0A1-4DA7-B203-311128D75C39}"/>
              </a:ext>
            </a:extLst>
          </p:cNvPr>
          <p:cNvSpPr/>
          <p:nvPr/>
        </p:nvSpPr>
        <p:spPr>
          <a:xfrm flipV="1">
            <a:off x="5041106" y="7246141"/>
            <a:ext cx="693738" cy="175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45307">
              <a:defRPr/>
            </a:pPr>
            <a:r>
              <a:rPr lang="en-GB" sz="1600" dirty="0"/>
              <a:t>Here is another old photograph of the castle ruins.</a:t>
            </a:r>
          </a:p>
          <a:p>
            <a:pPr marL="295408" indent="-295408" defTabSz="945307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It shows the last remaining castle postern gate.</a:t>
            </a:r>
          </a:p>
          <a:p>
            <a:pPr defTabSz="945307">
              <a:defRPr/>
            </a:pPr>
            <a:endParaRPr lang="en-GB" sz="1600" dirty="0"/>
          </a:p>
          <a:p>
            <a:r>
              <a:rPr lang="en-GB" sz="1600" dirty="0"/>
              <a:t>All the visible ruins of the castle were cleared and the land flattened in the 1870s to make way for the construction of the ‘Northampton loop’, new railway station, and a large goods yard.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Even the river was diverted. </a:t>
            </a:r>
          </a:p>
          <a:p>
            <a:r>
              <a:rPr lang="en-GB" sz="1600" dirty="0">
                <a:solidFill>
                  <a:schemeClr val="accent1"/>
                </a:solidFill>
              </a:rPr>
              <a:t>Look at a modern map of the town…..</a:t>
            </a:r>
          </a:p>
          <a:p>
            <a:r>
              <a:rPr lang="en-GB" sz="1600" dirty="0">
                <a:solidFill>
                  <a:schemeClr val="accent1"/>
                </a:solidFill>
              </a:rPr>
              <a:t>…….you will see that the river near to the railway station becomes straight, like a canal.</a:t>
            </a:r>
          </a:p>
          <a:p>
            <a:endParaRPr lang="en-GB" sz="1600" dirty="0"/>
          </a:p>
          <a:p>
            <a:r>
              <a:rPr lang="en-GB" sz="1600" dirty="0"/>
              <a:t>All trace of the castle on the railway station site gone……</a:t>
            </a:r>
          </a:p>
          <a:p>
            <a:r>
              <a:rPr lang="en-GB" sz="1600" dirty="0"/>
              <a:t>                                           ……or  maybe not……</a:t>
            </a:r>
          </a:p>
          <a:p>
            <a:pPr defTabSz="945307">
              <a:defRPr/>
            </a:pPr>
            <a:r>
              <a:rPr lang="en-GB" sz="1600" dirty="0"/>
              <a:t>                                                       </a:t>
            </a:r>
            <a:r>
              <a:rPr lang="en-GB" sz="1700" dirty="0"/>
              <a:t>        </a:t>
            </a:r>
          </a:p>
          <a:p>
            <a:pPr defTabSz="945307">
              <a:defRPr/>
            </a:pPr>
            <a:r>
              <a:rPr lang="en-GB" sz="1700" dirty="0"/>
              <a:t>                                                     </a:t>
            </a:r>
          </a:p>
          <a:p>
            <a:pPr defTabSz="945307">
              <a:defRPr/>
            </a:pPr>
            <a:endParaRPr lang="en-GB" sz="1700" dirty="0"/>
          </a:p>
          <a:p>
            <a:pPr defTabSz="945307">
              <a:defRPr/>
            </a:pPr>
            <a:endParaRPr lang="en-GB" sz="1700" dirty="0"/>
          </a:p>
          <a:p>
            <a:pPr defTabSz="945307">
              <a:defRPr/>
            </a:pPr>
            <a:endParaRPr lang="en-GB" sz="1700" dirty="0"/>
          </a:p>
          <a:p>
            <a:pPr defTabSz="945307">
              <a:defRPr/>
            </a:pPr>
            <a:endParaRPr lang="en-GB" sz="1700" dirty="0"/>
          </a:p>
          <a:p>
            <a:pPr defTabSz="945307">
              <a:defRPr/>
            </a:pPr>
            <a:endParaRPr lang="en-GB" sz="1700" dirty="0"/>
          </a:p>
          <a:p>
            <a:pPr defTabSz="945307"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D8322-F68C-48E6-B44B-2BD824105C9B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F71B7EC-6D5F-40C3-BF7B-C7EFEFC3C24D}"/>
              </a:ext>
            </a:extLst>
          </p:cNvPr>
          <p:cNvSpPr/>
          <p:nvPr/>
        </p:nvSpPr>
        <p:spPr>
          <a:xfrm flipV="1">
            <a:off x="4660106" y="8107362"/>
            <a:ext cx="9144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615209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50693" y="4588624"/>
            <a:ext cx="5505450" cy="4347686"/>
          </a:xfrm>
        </p:spPr>
        <p:txBody>
          <a:bodyPr>
            <a:normAutofit/>
          </a:bodyPr>
          <a:lstStyle/>
          <a:p>
            <a:r>
              <a:rPr lang="en-GB" sz="1600" dirty="0"/>
              <a:t>The Postern Gate still stands!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It is near to the entrance of the railway station.</a:t>
            </a:r>
          </a:p>
          <a:p>
            <a:r>
              <a:rPr lang="en-GB" sz="1600" dirty="0">
                <a:solidFill>
                  <a:schemeClr val="accent1"/>
                </a:solidFill>
              </a:rPr>
              <a:t>Do you think it looks the same as the one in the old photograph?</a:t>
            </a:r>
          </a:p>
          <a:p>
            <a:endParaRPr lang="en-GB" sz="1600" dirty="0"/>
          </a:p>
          <a:p>
            <a:r>
              <a:rPr lang="en-GB" sz="1600" dirty="0"/>
              <a:t>Due to the local outcry in the town over the demolition of the castle ruins, the Postern Gate was moved and rebuilt in its present position. </a:t>
            </a:r>
          </a:p>
          <a:p>
            <a:r>
              <a:rPr lang="en-GB" sz="1600" dirty="0">
                <a:solidFill>
                  <a:schemeClr val="accent1"/>
                </a:solidFill>
              </a:rPr>
              <a:t>Do you think that it is a fitting keepsake of the mighty castle?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endParaRPr lang="en-GB" sz="1600" dirty="0"/>
          </a:p>
          <a:p>
            <a:r>
              <a:rPr lang="en-GB" sz="1600" dirty="0"/>
              <a:t>Notice the richly coloured sandstone. 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Many old buildings in Northampton have the same coloured stone ‘recycled’ from the castle.</a:t>
            </a:r>
          </a:p>
          <a:p>
            <a:r>
              <a:rPr lang="en-GB" sz="1600" dirty="0">
                <a:solidFill>
                  <a:schemeClr val="accent1"/>
                </a:solidFill>
              </a:rPr>
              <a:t>Look around the town. Stones from the castle are everywhere.</a:t>
            </a:r>
          </a:p>
          <a:p>
            <a:endParaRPr lang="en-GB" sz="1700" dirty="0"/>
          </a:p>
          <a:p>
            <a:r>
              <a:rPr lang="en-GB" sz="1700" dirty="0"/>
              <a:t>                                                         </a:t>
            </a:r>
          </a:p>
          <a:p>
            <a:pPr marL="177245" indent="-177245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D8322-F68C-48E6-B44B-2BD824105C9B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69B8450-E3C0-4E8F-B8AF-0B059B321DFD}"/>
              </a:ext>
            </a:extLst>
          </p:cNvPr>
          <p:cNvSpPr/>
          <p:nvPr/>
        </p:nvSpPr>
        <p:spPr>
          <a:xfrm flipV="1">
            <a:off x="4964906" y="8107362"/>
            <a:ext cx="765704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8E2107F-5446-47FA-8A60-6158AE6C7C4B}"/>
              </a:ext>
            </a:extLst>
          </p:cNvPr>
          <p:cNvSpPr/>
          <p:nvPr/>
        </p:nvSpPr>
        <p:spPr>
          <a:xfrm flipH="1" flipV="1">
            <a:off x="1025525" y="5668962"/>
            <a:ext cx="434181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237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600" dirty="0"/>
              <a:t>Lets take a closer look at the pictures of the previous station buildings. </a:t>
            </a:r>
          </a:p>
          <a:p>
            <a:endParaRPr lang="en-GB" sz="1600" dirty="0"/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See the tarmac near the 1960’s building, </a:t>
            </a:r>
          </a:p>
          <a:p>
            <a:r>
              <a:rPr lang="en-GB" sz="1600" dirty="0"/>
              <a:t>and 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The cobbles on the road leading to the Victorian  building.</a:t>
            </a:r>
          </a:p>
          <a:p>
            <a:endParaRPr lang="en-GB" sz="1700" dirty="0"/>
          </a:p>
          <a:p>
            <a:pPr marL="295408" indent="-295408">
              <a:buFont typeface="Arial" panose="020B0604020202020204" pitchFamily="34" charset="0"/>
              <a:buChar char="•"/>
            </a:pPr>
            <a:endParaRPr lang="en-GB" sz="1700" dirty="0"/>
          </a:p>
          <a:p>
            <a:pPr marL="295408" indent="-295408">
              <a:buFont typeface="Arial" panose="020B0604020202020204" pitchFamily="34" charset="0"/>
              <a:buChar char="•"/>
            </a:pPr>
            <a:endParaRPr lang="en-GB" sz="1700" dirty="0"/>
          </a:p>
          <a:p>
            <a:r>
              <a:rPr lang="en-GB" sz="1700" dirty="0"/>
              <a:t>                           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D8322-F68C-48E6-B44B-2BD824105C9B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E76BDA8-3D7D-4E6F-9C4A-AA8F65336AA8}"/>
              </a:ext>
            </a:extLst>
          </p:cNvPr>
          <p:cNvSpPr/>
          <p:nvPr/>
        </p:nvSpPr>
        <p:spPr>
          <a:xfrm flipV="1">
            <a:off x="4279106" y="6830322"/>
            <a:ext cx="841904" cy="134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545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5252" y="4588386"/>
            <a:ext cx="5505450" cy="4347686"/>
          </a:xfrm>
        </p:spPr>
        <p:txBody>
          <a:bodyPr>
            <a:normAutofit lnSpcReduction="10000"/>
          </a:bodyPr>
          <a:lstStyle/>
          <a:p>
            <a:endParaRPr lang="en-GB" dirty="0"/>
          </a:p>
          <a:p>
            <a:r>
              <a:rPr lang="en-GB" sz="1600" dirty="0"/>
              <a:t>This is a photograph, taken in the autumn  of 2012 of the old 1960’s station. prior to building work starting on the new station.</a:t>
            </a:r>
          </a:p>
          <a:p>
            <a:endParaRPr lang="en-GB" sz="1600" dirty="0"/>
          </a:p>
          <a:p>
            <a:r>
              <a:rPr lang="en-GB" sz="1600" dirty="0"/>
              <a:t>Take a closer look at the photo.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Archaeologists from the </a:t>
            </a:r>
            <a:r>
              <a:rPr lang="en-GB" sz="1600" i="1" dirty="0"/>
              <a:t>Northamptonshire Archaeology Unit </a:t>
            </a:r>
            <a:r>
              <a:rPr lang="en-GB" sz="1600" dirty="0"/>
              <a:t>are digging a trial trench in the station’s short-stay carpark.</a:t>
            </a:r>
          </a:p>
          <a:p>
            <a:endParaRPr lang="en-GB" sz="1700" dirty="0"/>
          </a:p>
          <a:p>
            <a:r>
              <a:rPr lang="en-GB" sz="1700" dirty="0"/>
              <a:t>                                                                        </a:t>
            </a:r>
          </a:p>
          <a:p>
            <a:endParaRPr lang="en-GB" sz="1700" dirty="0"/>
          </a:p>
          <a:p>
            <a:r>
              <a:rPr lang="en-GB" sz="1700" dirty="0"/>
              <a:t>                                                                                              </a:t>
            </a:r>
          </a:p>
          <a:p>
            <a:endParaRPr lang="en-GB" sz="1700" dirty="0"/>
          </a:p>
          <a:p>
            <a:endParaRPr lang="en-GB" sz="1700" dirty="0"/>
          </a:p>
          <a:p>
            <a:r>
              <a:rPr lang="en-GB" sz="1400" u="sng" dirty="0"/>
              <a:t>Please Note</a:t>
            </a:r>
          </a:p>
          <a:p>
            <a:r>
              <a:rPr lang="en-GB" sz="1400" i="1" dirty="0"/>
              <a:t>Northamptonshire Archaeology</a:t>
            </a:r>
            <a:r>
              <a:rPr lang="en-GB" sz="1400" dirty="0"/>
              <a:t> transferred to </a:t>
            </a:r>
            <a:r>
              <a:rPr lang="en-GB" sz="1400" i="1" dirty="0"/>
              <a:t>Museum of London Archaeology </a:t>
            </a:r>
            <a:r>
              <a:rPr lang="en-GB" sz="1400" dirty="0"/>
              <a:t>(MOLA)</a:t>
            </a:r>
            <a:r>
              <a:rPr lang="en-GB" sz="1400" i="1" dirty="0"/>
              <a:t> </a:t>
            </a:r>
            <a:r>
              <a:rPr lang="en-GB" sz="1400" dirty="0"/>
              <a:t>in 2014. </a:t>
            </a:r>
          </a:p>
          <a:p>
            <a:r>
              <a:rPr lang="en-GB" sz="1400" dirty="0"/>
              <a:t>Please visit </a:t>
            </a:r>
            <a:r>
              <a:rPr lang="en-GB" sz="1400" dirty="0">
                <a:hlinkClick r:id="rId3"/>
              </a:rPr>
              <a:t>www.mola.org.uk</a:t>
            </a:r>
            <a:r>
              <a:rPr lang="en-GB" sz="1400" dirty="0"/>
              <a:t> for more information</a:t>
            </a:r>
          </a:p>
          <a:p>
            <a:endParaRPr lang="en-GB" sz="14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D5D5F-B18A-4DC7-9CAF-757957002BDB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780C43E-E697-4472-BC13-BD5C22CECC94}"/>
              </a:ext>
            </a:extLst>
          </p:cNvPr>
          <p:cNvSpPr/>
          <p:nvPr/>
        </p:nvSpPr>
        <p:spPr>
          <a:xfrm flipV="1">
            <a:off x="4431505" y="6735761"/>
            <a:ext cx="957655" cy="1069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24766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AD77-7C3A-4FAF-A5CD-C1A05108EC1C}" type="datetimeFigureOut">
              <a:rPr lang="en-GB" smtClean="0"/>
              <a:pPr/>
              <a:t>18/04/2018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B40CA-52BC-483E-A886-5299D652A5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AD77-7C3A-4FAF-A5CD-C1A05108EC1C}" type="datetimeFigureOut">
              <a:rPr lang="en-GB" smtClean="0"/>
              <a:pPr/>
              <a:t>18/04/2018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B40CA-52BC-483E-A886-5299D652A5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AD77-7C3A-4FAF-A5CD-C1A05108EC1C}" type="datetimeFigureOut">
              <a:rPr lang="en-GB" smtClean="0"/>
              <a:pPr/>
              <a:t>18/04/2018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B40CA-52BC-483E-A886-5299D652A5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AD77-7C3A-4FAF-A5CD-C1A05108EC1C}" type="datetimeFigureOut">
              <a:rPr lang="en-GB" smtClean="0"/>
              <a:pPr/>
              <a:t>18/04/2018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B40CA-52BC-483E-A886-5299D652A5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AD77-7C3A-4FAF-A5CD-C1A05108EC1C}" type="datetimeFigureOut">
              <a:rPr lang="en-GB" smtClean="0"/>
              <a:pPr/>
              <a:t>18/04/2018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B40CA-52BC-483E-A886-5299D652A5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AD77-7C3A-4FAF-A5CD-C1A05108EC1C}" type="datetimeFigureOut">
              <a:rPr lang="en-GB" smtClean="0"/>
              <a:pPr/>
              <a:t>18/04/2018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B40CA-52BC-483E-A886-5299D652A5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AD77-7C3A-4FAF-A5CD-C1A05108EC1C}" type="datetimeFigureOut">
              <a:rPr lang="en-GB" smtClean="0"/>
              <a:pPr/>
              <a:t>18/04/2018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B40CA-52BC-483E-A886-5299D652A5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AD77-7C3A-4FAF-A5CD-C1A05108EC1C}" type="datetimeFigureOut">
              <a:rPr lang="en-GB" smtClean="0"/>
              <a:pPr/>
              <a:t>18/04/2018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B40CA-52BC-483E-A886-5299D652A5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AD77-7C3A-4FAF-A5CD-C1A05108EC1C}" type="datetimeFigureOut">
              <a:rPr lang="en-GB" smtClean="0"/>
              <a:pPr/>
              <a:t>18/04/2018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B40CA-52BC-483E-A886-5299D652A5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AD77-7C3A-4FAF-A5CD-C1A05108EC1C}" type="datetimeFigureOut">
              <a:rPr lang="en-GB" smtClean="0"/>
              <a:pPr/>
              <a:t>18/04/2018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B40CA-52BC-483E-A886-5299D652A5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AD77-7C3A-4FAF-A5CD-C1A05108EC1C}" type="datetimeFigureOut">
              <a:rPr lang="en-GB" smtClean="0"/>
              <a:pPr/>
              <a:t>18/04/2018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B40CA-52BC-483E-A886-5299D652A5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1AD77-7C3A-4FAF-A5CD-C1A05108EC1C}" type="datetimeFigureOut">
              <a:rPr lang="en-GB" smtClean="0"/>
              <a:pPr/>
              <a:t>18/04/2018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B40CA-52BC-483E-A886-5299D652A53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rthamptoncastle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381000" y="404814"/>
            <a:ext cx="8075613" cy="1409699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GB" dirty="0"/>
              <a:t>     Putting the    ‘CASTLE’    back into NORTHAMPTON     ^       STATION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599" y="4572000"/>
            <a:ext cx="7847013" cy="1617664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/>
              <a:t>The Friends of Northampton Castle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400" dirty="0"/>
              <a:t>Aiming for Northampton’s past to play a part in our future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2400" dirty="0"/>
          </a:p>
        </p:txBody>
      </p:sp>
      <p:pic>
        <p:nvPicPr>
          <p:cNvPr id="2052" name="Picture 1"/>
          <p:cNvPicPr>
            <a:picLocks noChangeAspect="1" noChangeArrowheads="1"/>
          </p:cNvPicPr>
          <p:nvPr/>
        </p:nvPicPr>
        <p:blipFill>
          <a:blip r:embed="rId3" cstate="print"/>
          <a:srcRect l="37030" t="28461" r="38031" b="38179"/>
          <a:stretch>
            <a:fillRect/>
          </a:stretch>
        </p:blipFill>
        <p:spPr bwMode="auto">
          <a:xfrm>
            <a:off x="2895600" y="2057400"/>
            <a:ext cx="31686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609600"/>
            <a:ext cx="5742384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CASTLE STATION 03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3360" b="18227"/>
          <a:stretch>
            <a:fillRect/>
          </a:stretch>
        </p:blipFill>
        <p:spPr>
          <a:xfrm>
            <a:off x="2057400" y="0"/>
            <a:ext cx="7010400" cy="6781799"/>
          </a:xfrm>
          <a:ln w="3175">
            <a:solidFill>
              <a:schemeClr val="tx1"/>
            </a:solidFill>
          </a:ln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A9FC08F1-53FC-4726-B08D-81F9F4773D02}"/>
              </a:ext>
            </a:extLst>
          </p:cNvPr>
          <p:cNvSpPr/>
          <p:nvPr/>
        </p:nvSpPr>
        <p:spPr>
          <a:xfrm>
            <a:off x="1042042" y="4820834"/>
            <a:ext cx="975298" cy="1819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8187E-E3B4-4294-AD47-984CE483F80A}"/>
              </a:ext>
            </a:extLst>
          </p:cNvPr>
          <p:cNvSpPr txBox="1"/>
          <p:nvPr/>
        </p:nvSpPr>
        <p:spPr>
          <a:xfrm>
            <a:off x="220949" y="3194180"/>
            <a:ext cx="1813497" cy="1225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Victorian cobbles lie under the thin layer of tarmac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588A6A-1E5A-4EF9-BA81-4636A4E3862E}"/>
              </a:ext>
            </a:extLst>
          </p:cNvPr>
          <p:cNvSpPr txBox="1"/>
          <p:nvPr/>
        </p:nvSpPr>
        <p:spPr>
          <a:xfrm>
            <a:off x="152400" y="5029200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Under the cobbles a 12</a:t>
            </a:r>
            <a:r>
              <a:rPr lang="en-GB" baseline="30000" dirty="0"/>
              <a:t>th</a:t>
            </a:r>
            <a:r>
              <a:rPr lang="en-GB" dirty="0"/>
              <a:t> century wall &amp; further down</a:t>
            </a:r>
          </a:p>
          <a:p>
            <a:r>
              <a:rPr lang="en-GB" dirty="0"/>
              <a:t>Late Anglo Saxon                  finds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969D45-0A78-4355-B956-FE116AD336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95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ulia\Pictures\Aug 2016 re castle site\DSCN5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601"/>
            <a:ext cx="9144000" cy="68007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ulia\Pictures\Aug 2016 re castle site\DSCN56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95368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ulia\Pictures\Aug 2016 re castle site\DSCN5623.JPG"/>
          <p:cNvPicPr>
            <a:picLocks noChangeAspect="1" noChangeArrowheads="1"/>
          </p:cNvPicPr>
          <p:nvPr/>
        </p:nvPicPr>
        <p:blipFill rotWithShape="1">
          <a:blip r:embed="rId3" cstate="print"/>
          <a:srcRect t="16826"/>
          <a:stretch/>
        </p:blipFill>
        <p:spPr bwMode="auto">
          <a:xfrm>
            <a:off x="-3707" y="0"/>
            <a:ext cx="914770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ulia\Pictures\Aug 2016 re castle site\DSCN5645.JPG"/>
          <p:cNvPicPr>
            <a:picLocks noChangeAspect="1" noChangeArrowheads="1"/>
          </p:cNvPicPr>
          <p:nvPr/>
        </p:nvPicPr>
        <p:blipFill rotWithShape="1">
          <a:blip r:embed="rId3" cstate="print"/>
          <a:srcRect l="4673" r="654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ulia\Pictures\Aug 2016 re castle site\DSCN5625.JPG"/>
          <p:cNvPicPr>
            <a:picLocks noChangeAspect="1" noChangeArrowheads="1"/>
          </p:cNvPicPr>
          <p:nvPr/>
        </p:nvPicPr>
        <p:blipFill rotWithShape="1">
          <a:blip r:embed="rId3" cstate="print"/>
          <a:srcRect l="3317" t="12297" r="16" b="2332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5877272"/>
            <a:ext cx="7848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Friends of Northampton Castle  (FONC)</a:t>
            </a:r>
          </a:p>
          <a:p>
            <a:r>
              <a:rPr lang="en-GB" dirty="0">
                <a:hlinkClick r:id="rId3"/>
              </a:rPr>
              <a:t>www.northamptoncastle.com</a:t>
            </a:r>
            <a:r>
              <a:rPr lang="en-GB" dirty="0"/>
              <a:t>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536" t="19366" r="30411" b="13500"/>
          <a:stretch>
            <a:fillRect/>
          </a:stretch>
        </p:blipFill>
        <p:spPr bwMode="auto">
          <a:xfrm>
            <a:off x="0" y="0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ulia\Pictures\Aug 2016 re castle site\DSCN56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49513" y="-1838325"/>
            <a:ext cx="14044613" cy="1053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1.coventrytelegraph.net/incoming/article4872915.ece/alternates/s510b/PM30997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ulia\Documents\FONC\Talk material\station\northampton-castle-station-postc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Julia\Documents\FONC\Talk material\library photos\view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stle 01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366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5121" name="Picture 2" descr="castle 140.jpg"/>
          <p:cNvPicPr>
            <a:picLocks noChangeAspect="1" noChangeArrowheads="1"/>
          </p:cNvPicPr>
          <p:nvPr/>
        </p:nvPicPr>
        <p:blipFill>
          <a:blip r:embed="rId3" cstate="print"/>
          <a:srcRect l="33842" t="32196" r="29311" b="26579"/>
          <a:stretch>
            <a:fillRect/>
          </a:stretch>
        </p:blipFill>
        <p:spPr bwMode="auto">
          <a:xfrm>
            <a:off x="3429001" y="-11355"/>
            <a:ext cx="5715000" cy="6869353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The Postern Gate</a:t>
            </a: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342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1.coventrytelegraph.net/incoming/article4872915.ece/alternates/s510b/PM3099766.jpg"/>
          <p:cNvPicPr>
            <a:picLocks noChangeAspect="1" noChangeArrowheads="1"/>
          </p:cNvPicPr>
          <p:nvPr/>
        </p:nvPicPr>
        <p:blipFill rotWithShape="1">
          <a:blip r:embed="rId3" cstate="print"/>
          <a:srcRect l="21193"/>
          <a:stretch/>
        </p:blipFill>
        <p:spPr bwMode="auto">
          <a:xfrm>
            <a:off x="6220" y="0"/>
            <a:ext cx="4778343" cy="3429000"/>
          </a:xfrm>
          <a:prstGeom prst="rect">
            <a:avLst/>
          </a:prstGeom>
          <a:noFill/>
        </p:spPr>
      </p:pic>
      <p:pic>
        <p:nvPicPr>
          <p:cNvPr id="3" name="Picture 2" descr="C:\Users\Julia\Documents\FONC\Talk material\station\northampton-castle-station-postcar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7379" y="3556180"/>
            <a:ext cx="5116621" cy="330182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373571-192B-4A8A-BB29-F8C381F1CAE2}"/>
              </a:ext>
            </a:extLst>
          </p:cNvPr>
          <p:cNvSpPr txBox="1"/>
          <p:nvPr/>
        </p:nvSpPr>
        <p:spPr>
          <a:xfrm>
            <a:off x="5943600" y="9906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Northampton Station</a:t>
            </a:r>
          </a:p>
          <a:p>
            <a:r>
              <a:rPr lang="en-GB" dirty="0"/>
              <a:t>1960’s Building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5A72C-E293-47EC-80DD-E27F38A49C08}"/>
              </a:ext>
            </a:extLst>
          </p:cNvPr>
          <p:cNvSpPr txBox="1"/>
          <p:nvPr/>
        </p:nvSpPr>
        <p:spPr>
          <a:xfrm>
            <a:off x="383555" y="47244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Northampton Castle Station</a:t>
            </a:r>
          </a:p>
          <a:p>
            <a:r>
              <a:rPr lang="en-GB" dirty="0"/>
              <a:t>Victorian Building - Circa 1900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DF8EADE-7C8E-4A7E-83B5-7C84F871B445}"/>
              </a:ext>
            </a:extLst>
          </p:cNvPr>
          <p:cNvSpPr/>
          <p:nvPr/>
        </p:nvSpPr>
        <p:spPr>
          <a:xfrm flipH="1">
            <a:off x="5791200" y="2228321"/>
            <a:ext cx="793424" cy="2326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8D61AB6-E2F6-45B3-8CDF-4F73C076F36E}"/>
              </a:ext>
            </a:extLst>
          </p:cNvPr>
          <p:cNvSpPr/>
          <p:nvPr/>
        </p:nvSpPr>
        <p:spPr>
          <a:xfrm>
            <a:off x="2133600" y="5557580"/>
            <a:ext cx="994838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645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CASTLE STATION 026.jpg">
            <a:extLst>
              <a:ext uri="{FF2B5EF4-FFF2-40B4-BE49-F238E27FC236}">
                <a16:creationId xmlns:a16="http://schemas.microsoft.com/office/drawing/2014/main" id="{6AB0A600-CAA8-408F-A514-E9AC40F41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1651" b="28714"/>
          <a:stretch/>
        </p:blipFill>
        <p:spPr>
          <a:xfrm>
            <a:off x="0" y="1"/>
            <a:ext cx="9116008" cy="683467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5289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1484</TotalTime>
  <Words>1640</Words>
  <Application>Microsoft Office PowerPoint</Application>
  <PresentationFormat>On-screen Show (4:3)</PresentationFormat>
  <Paragraphs>240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Copperplate Gothic Bold</vt:lpstr>
      <vt:lpstr>Times New Roman</vt:lpstr>
      <vt:lpstr>Office Theme</vt:lpstr>
      <vt:lpstr>     Putting the    ‘CASTLE’    back into NORTHAMPTON     ^       STATION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Julia</dc:creator>
  <cp:lastModifiedBy>Julia</cp:lastModifiedBy>
  <cp:revision>148</cp:revision>
  <cp:lastPrinted>2018-04-18T09:51:50Z</cp:lastPrinted>
  <dcterms:created xsi:type="dcterms:W3CDTF">2016-09-02T11:18:40Z</dcterms:created>
  <dcterms:modified xsi:type="dcterms:W3CDTF">2018-04-18T10:35:39Z</dcterms:modified>
</cp:coreProperties>
</file>